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67" r:id="rId5"/>
    <p:sldId id="259" r:id="rId6"/>
    <p:sldId id="260" r:id="rId7"/>
    <p:sldId id="261" r:id="rId8"/>
    <p:sldId id="269" r:id="rId9"/>
    <p:sldId id="272" r:id="rId10"/>
    <p:sldId id="281" r:id="rId11"/>
    <p:sldId id="282" r:id="rId12"/>
    <p:sldId id="283" r:id="rId13"/>
    <p:sldId id="284" r:id="rId14"/>
    <p:sldId id="285" r:id="rId15"/>
    <p:sldId id="286" r:id="rId16"/>
    <p:sldId id="287" r:id="rId17"/>
    <p:sldId id="280" r:id="rId18"/>
    <p:sldId id="279" r:id="rId19"/>
    <p:sldId id="266"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6" autoAdjust="0"/>
    <p:restoredTop sz="94660"/>
  </p:normalViewPr>
  <p:slideViewPr>
    <p:cSldViewPr snapToGrid="0">
      <p:cViewPr varScale="1">
        <p:scale>
          <a:sx n="75" d="100"/>
          <a:sy n="75" d="100"/>
        </p:scale>
        <p:origin x="8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D661AB-3145-40B8-9FEA-864617F1DD30}"/>
              </a:ext>
            </a:extLst>
          </p:cNvPr>
          <p:cNvSpPr/>
          <p:nvPr userDrawn="1"/>
        </p:nvSpPr>
        <p:spPr>
          <a:xfrm>
            <a:off x="0" y="0"/>
            <a:ext cx="12192000" cy="6857999"/>
          </a:xfrm>
          <a:prstGeom prst="rect">
            <a:avLst/>
          </a:prstGeom>
          <a:solidFill>
            <a:srgbClr val="151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04965268-4C59-7AFB-4284-29E601536C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3834" y="257519"/>
            <a:ext cx="1189691" cy="580218"/>
          </a:xfrm>
          <a:prstGeom prst="rect">
            <a:avLst/>
          </a:prstGeom>
        </p:spPr>
      </p:pic>
      <p:pic>
        <p:nvPicPr>
          <p:cNvPr id="9" name="Picture 8" descr="A group of people looking at a computer&#10;&#10;Description automatically generated with medium confidence">
            <a:extLst>
              <a:ext uri="{FF2B5EF4-FFF2-40B4-BE49-F238E27FC236}">
                <a16:creationId xmlns:a16="http://schemas.microsoft.com/office/drawing/2014/main" id="{28D1CA3D-8409-3173-B747-9ACBA4A3D4AE}"/>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519" r="40740"/>
          <a:stretch/>
        </p:blipFill>
        <p:spPr>
          <a:xfrm>
            <a:off x="7486650" y="0"/>
            <a:ext cx="4705350" cy="6857999"/>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14/04/2023</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14/04/2023</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B52FF7-DC33-7E25-FBBD-2EB5B40461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14" name="Group 13">
            <a:extLst>
              <a:ext uri="{FF2B5EF4-FFF2-40B4-BE49-F238E27FC236}">
                <a16:creationId xmlns:a16="http://schemas.microsoft.com/office/drawing/2014/main" id="{9EBA3E50-760C-4B48-105E-E945156BB4B8}"/>
              </a:ext>
            </a:extLst>
          </p:cNvPr>
          <p:cNvGrpSpPr/>
          <p:nvPr userDrawn="1"/>
        </p:nvGrpSpPr>
        <p:grpSpPr>
          <a:xfrm>
            <a:off x="9865635"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7" name="Picture 16">
            <a:extLst>
              <a:ext uri="{FF2B5EF4-FFF2-40B4-BE49-F238E27FC236}">
                <a16:creationId xmlns:a16="http://schemas.microsoft.com/office/drawing/2014/main" id="{BD37331E-735F-8E59-3652-56BA4EC319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8" name="Picture 17">
            <a:extLst>
              <a:ext uri="{FF2B5EF4-FFF2-40B4-BE49-F238E27FC236}">
                <a16:creationId xmlns:a16="http://schemas.microsoft.com/office/drawing/2014/main" id="{FC53E72A-0CBB-37E4-4CBB-0D8B145990B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EED84A-799A-8529-9C92-E21975AF2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B35E78D5-12A9-B6ED-45AC-D0E7181AEF75}"/>
              </a:ext>
            </a:extLst>
          </p:cNvPr>
          <p:cNvGrpSpPr/>
          <p:nvPr userDrawn="1"/>
        </p:nvGrpSpPr>
        <p:grpSpPr>
          <a:xfrm>
            <a:off x="9865635" y="6420365"/>
            <a:ext cx="2243886" cy="375289"/>
            <a:chOff x="10212759" y="6518571"/>
            <a:chExt cx="1842973" cy="313399"/>
          </a:xfrm>
        </p:grpSpPr>
        <p:pic>
          <p:nvPicPr>
            <p:cNvPr id="10" name="Picture 9">
              <a:extLst>
                <a:ext uri="{FF2B5EF4-FFF2-40B4-BE49-F238E27FC236}">
                  <a16:creationId xmlns:a16="http://schemas.microsoft.com/office/drawing/2014/main" id="{840F579E-C8D0-F9E6-EDD9-7C00C200F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1" name="Rectangle 10">
              <a:extLst>
                <a:ext uri="{FF2B5EF4-FFF2-40B4-BE49-F238E27FC236}">
                  <a16:creationId xmlns:a16="http://schemas.microsoft.com/office/drawing/2014/main" id="{B919FBE4-3409-72FF-CB4D-F0564994F44E}"/>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5" name="Picture 14" descr="A picture containing person, person, suit, standing&#10;&#10;Description automatically generated">
            <a:extLst>
              <a:ext uri="{FF2B5EF4-FFF2-40B4-BE49-F238E27FC236}">
                <a16:creationId xmlns:a16="http://schemas.microsoft.com/office/drawing/2014/main" id="{A99DEF5D-0187-0569-0152-FB86A428DCE0}"/>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23474"/>
          <a:stretch/>
        </p:blipFill>
        <p:spPr>
          <a:xfrm>
            <a:off x="241461" y="1765301"/>
            <a:ext cx="3819494" cy="3327398"/>
          </a:xfrm>
          <a:prstGeom prst="rect">
            <a:avLst/>
          </a:prstGeom>
        </p:spPr>
      </p:pic>
      <p:pic>
        <p:nvPicPr>
          <p:cNvPr id="17" name="Picture 16">
            <a:extLst>
              <a:ext uri="{FF2B5EF4-FFF2-40B4-BE49-F238E27FC236}">
                <a16:creationId xmlns:a16="http://schemas.microsoft.com/office/drawing/2014/main" id="{5439BF06-7B02-F173-5A28-7C6D18FD909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8354" y="66904"/>
            <a:ext cx="1534767" cy="744646"/>
          </a:xfrm>
          <a:prstGeom prst="rect">
            <a:avLst/>
          </a:prstGeom>
        </p:spPr>
      </p:pic>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FDE854-D606-CD1E-DC1F-F60B3AA8FC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8484D-32E4-23BB-2A63-4888AE1A6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66B59E-D6BC-19DD-D9CB-0C46CDDE46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14/04/2023</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43834" y="2018192"/>
            <a:ext cx="6448425" cy="2585323"/>
          </a:xfrm>
          <a:prstGeom prst="rect">
            <a:avLst/>
          </a:prstGeom>
          <a:noFill/>
        </p:spPr>
        <p:txBody>
          <a:bodyPr wrap="square">
            <a:spAutoFit/>
          </a:bodyPr>
          <a:lstStyle/>
          <a:p>
            <a:r>
              <a:rPr lang="en-US" sz="5400" b="1" dirty="0">
                <a:solidFill>
                  <a:srgbClr val="F89A21"/>
                </a:solidFill>
                <a:effectLst/>
                <a:latin typeface="Helvetica" pitchFamily="2" charset="0"/>
                <a:ea typeface="Calibri" panose="020F0502020204030204" pitchFamily="34" charset="0"/>
              </a:rPr>
              <a:t>PJLI Micro-Loans</a:t>
            </a:r>
            <a:br>
              <a:rPr lang="en-US" sz="5400" b="1" dirty="0">
                <a:solidFill>
                  <a:srgbClr val="F89A21"/>
                </a:solidFill>
                <a:effectLst/>
                <a:latin typeface="Helvetica" pitchFamily="2" charset="0"/>
                <a:ea typeface="Calibri" panose="020F0502020204030204" pitchFamily="34" charset="0"/>
              </a:rPr>
            </a:br>
            <a:r>
              <a:rPr lang="en-US" sz="5400" b="1" dirty="0">
                <a:solidFill>
                  <a:srgbClr val="F89A21"/>
                </a:solidFill>
                <a:effectLst/>
                <a:latin typeface="Helvetica" pitchFamily="2" charset="0"/>
                <a:ea typeface="Calibri" panose="020F0502020204030204" pitchFamily="34" charset="0"/>
              </a:rPr>
              <a:t>Management System</a:t>
            </a:r>
            <a:endParaRPr lang="en-GB" sz="5400" b="1" dirty="0">
              <a:solidFill>
                <a:srgbClr val="F89A21"/>
              </a:solidFill>
              <a:latin typeface="Helvetica" pitchFamily="2" charset="0"/>
            </a:endParaRPr>
          </a:p>
        </p:txBody>
      </p:sp>
      <p:sp>
        <p:nvSpPr>
          <p:cNvPr id="5" name="TextBox 4">
            <a:extLst>
              <a:ext uri="{FF2B5EF4-FFF2-40B4-BE49-F238E27FC236}">
                <a16:creationId xmlns:a16="http://schemas.microsoft.com/office/drawing/2014/main" id="{A4AF8232-02AA-07C1-0463-707EE11A3C6B}"/>
              </a:ext>
            </a:extLst>
          </p:cNvPr>
          <p:cNvSpPr txBox="1"/>
          <p:nvPr/>
        </p:nvSpPr>
        <p:spPr>
          <a:xfrm>
            <a:off x="343834" y="6394867"/>
            <a:ext cx="2903818" cy="369332"/>
          </a:xfrm>
          <a:prstGeom prst="rect">
            <a:avLst/>
          </a:prstGeom>
          <a:noFill/>
        </p:spPr>
        <p:txBody>
          <a:bodyPr wrap="square">
            <a:spAutoFit/>
          </a:bodyPr>
          <a:lstStyle/>
          <a:p>
            <a:pPr algn="ctr"/>
            <a:r>
              <a:rPr lang="en-GB" sz="1800" dirty="0">
                <a:solidFill>
                  <a:schemeClr val="bg1"/>
                </a:solidFill>
                <a:latin typeface="Helvetica" panose="020B0604020202030204" pitchFamily="34" charset="0"/>
                <a:cs typeface="Segoe UI" panose="020B0502040204020203" pitchFamily="34" charset="0"/>
              </a:rPr>
              <a:t>www.collaberadigital.com</a:t>
            </a:r>
            <a:endParaRPr lang="en-IN" sz="18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1257DD96-D450-F5E0-D7B2-DE6429EDD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012" y="1628332"/>
            <a:ext cx="8326170" cy="4623712"/>
          </a:xfrm>
          <a:prstGeom prst="rect">
            <a:avLst/>
          </a:prstGeom>
        </p:spPr>
      </p:pic>
    </p:spTree>
    <p:extLst>
      <p:ext uri="{BB962C8B-B14F-4D97-AF65-F5344CB8AC3E}">
        <p14:creationId xmlns:p14="http://schemas.microsoft.com/office/powerpoint/2010/main" val="2644363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27ACE02C-AB80-4A52-F64D-99C3D99E9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608" y="1816710"/>
            <a:ext cx="9276784" cy="4384913"/>
          </a:xfrm>
          <a:prstGeom prst="rect">
            <a:avLst/>
          </a:prstGeom>
        </p:spPr>
      </p:pic>
    </p:spTree>
    <p:extLst>
      <p:ext uri="{BB962C8B-B14F-4D97-AF65-F5344CB8AC3E}">
        <p14:creationId xmlns:p14="http://schemas.microsoft.com/office/powerpoint/2010/main" val="1393599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135D27FD-5242-D20B-BC02-9CC876539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67" y="1629624"/>
            <a:ext cx="10405666" cy="4631474"/>
          </a:xfrm>
          <a:prstGeom prst="rect">
            <a:avLst/>
          </a:prstGeom>
        </p:spPr>
      </p:pic>
    </p:spTree>
    <p:extLst>
      <p:ext uri="{BB962C8B-B14F-4D97-AF65-F5344CB8AC3E}">
        <p14:creationId xmlns:p14="http://schemas.microsoft.com/office/powerpoint/2010/main" val="1062491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B690CB6F-3579-821B-7805-4EA0761A0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890" y="1732186"/>
            <a:ext cx="9956219" cy="4493148"/>
          </a:xfrm>
          <a:prstGeom prst="rect">
            <a:avLst/>
          </a:prstGeom>
        </p:spPr>
      </p:pic>
    </p:spTree>
    <p:extLst>
      <p:ext uri="{BB962C8B-B14F-4D97-AF65-F5344CB8AC3E}">
        <p14:creationId xmlns:p14="http://schemas.microsoft.com/office/powerpoint/2010/main" val="2821453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2523AA45-C658-3029-8AAA-3E6E04599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78" y="1615874"/>
            <a:ext cx="9368843" cy="4620091"/>
          </a:xfrm>
          <a:prstGeom prst="rect">
            <a:avLst/>
          </a:prstGeom>
        </p:spPr>
      </p:pic>
    </p:spTree>
    <p:extLst>
      <p:ext uri="{BB962C8B-B14F-4D97-AF65-F5344CB8AC3E}">
        <p14:creationId xmlns:p14="http://schemas.microsoft.com/office/powerpoint/2010/main" val="2387943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3227D448-FA0B-0FAC-A865-72D4E03C4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14" y="1656784"/>
            <a:ext cx="10444571" cy="4821948"/>
          </a:xfrm>
          <a:prstGeom prst="rect">
            <a:avLst/>
          </a:prstGeom>
        </p:spPr>
      </p:pic>
    </p:spTree>
    <p:extLst>
      <p:ext uri="{BB962C8B-B14F-4D97-AF65-F5344CB8AC3E}">
        <p14:creationId xmlns:p14="http://schemas.microsoft.com/office/powerpoint/2010/main" val="170639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652ACAA2-DF79-177B-12D2-2206A9391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408" y="1667839"/>
            <a:ext cx="10191184" cy="4563026"/>
          </a:xfrm>
          <a:prstGeom prst="rect">
            <a:avLst/>
          </a:prstGeom>
        </p:spPr>
      </p:pic>
    </p:spTree>
    <p:extLst>
      <p:ext uri="{BB962C8B-B14F-4D97-AF65-F5344CB8AC3E}">
        <p14:creationId xmlns:p14="http://schemas.microsoft.com/office/powerpoint/2010/main" val="240414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6DBABD-3600-8C15-BDF1-716C42838847}"/>
              </a:ext>
            </a:extLst>
          </p:cNvPr>
          <p:cNvSpPr txBox="1"/>
          <p:nvPr/>
        </p:nvSpPr>
        <p:spPr>
          <a:xfrm>
            <a:off x="-1833491" y="453798"/>
            <a:ext cx="7240804" cy="523220"/>
          </a:xfrm>
          <a:prstGeom prst="rect">
            <a:avLst/>
          </a:prstGeom>
          <a:noFill/>
        </p:spPr>
        <p:txBody>
          <a:bodyPr wrap="square">
            <a:spAutoFit/>
          </a:bodyPr>
          <a:lstStyle/>
          <a:p>
            <a:pPr algn="ctr"/>
            <a:r>
              <a:rPr lang="en-IN" sz="2800" b="1" dirty="0">
                <a:solidFill>
                  <a:schemeClr val="bg1"/>
                </a:solidFill>
                <a:latin typeface="Helvetica" pitchFamily="2" charset="0"/>
                <a:ea typeface="Calibri" panose="020F0502020204030204" pitchFamily="34" charset="0"/>
              </a:rPr>
              <a:t>Modules Done</a:t>
            </a:r>
            <a:endParaRPr lang="en-GB" sz="2800" b="1" dirty="0">
              <a:solidFill>
                <a:schemeClr val="bg1"/>
              </a:solidFill>
              <a:latin typeface="Helvetica" pitchFamily="2" charset="0"/>
            </a:endParaRPr>
          </a:p>
        </p:txBody>
      </p:sp>
      <p:sp>
        <p:nvSpPr>
          <p:cNvPr id="4" name="TextBox 3">
            <a:extLst>
              <a:ext uri="{FF2B5EF4-FFF2-40B4-BE49-F238E27FC236}">
                <a16:creationId xmlns:a16="http://schemas.microsoft.com/office/drawing/2014/main" id="{207C9D54-587D-4A7B-8DBF-9F76C087F3D2}"/>
              </a:ext>
            </a:extLst>
          </p:cNvPr>
          <p:cNvSpPr txBox="1"/>
          <p:nvPr/>
        </p:nvSpPr>
        <p:spPr>
          <a:xfrm>
            <a:off x="294502" y="1878228"/>
            <a:ext cx="11602996" cy="3785652"/>
          </a:xfrm>
          <a:prstGeom prst="rect">
            <a:avLst/>
          </a:prstGeom>
          <a:noFill/>
        </p:spPr>
        <p:txBody>
          <a:bodyPr wrap="square" rtlCol="0">
            <a:spAutoFit/>
          </a:bodyPr>
          <a:lstStyle/>
          <a:p>
            <a:r>
              <a:rPr lang="en-PH" sz="2000" b="1" dirty="0">
                <a:latin typeface="Century Gothic" panose="020B0502020202020204" pitchFamily="34" charset="0"/>
              </a:rPr>
              <a:t>John Jason M. </a:t>
            </a:r>
            <a:r>
              <a:rPr lang="en-PH" sz="2000" b="1" dirty="0" err="1">
                <a:latin typeface="Century Gothic" panose="020B0502020202020204" pitchFamily="34" charset="0"/>
              </a:rPr>
              <a:t>Coligado</a:t>
            </a:r>
            <a:r>
              <a:rPr lang="en-PH" sz="2000" b="1" dirty="0">
                <a:latin typeface="Century Gothic" panose="020B0502020202020204" pitchFamily="34" charset="0"/>
              </a:rPr>
              <a:t>:</a:t>
            </a:r>
          </a:p>
          <a:p>
            <a:pPr marL="342900" indent="-342900">
              <a:buFont typeface="Arial" panose="020B0604020202020204" pitchFamily="34" charset="0"/>
              <a:buChar char="•"/>
            </a:pPr>
            <a:r>
              <a:rPr lang="en-PH" sz="2000" dirty="0">
                <a:latin typeface="Century Gothic" panose="020B0502020202020204" pitchFamily="34" charset="0"/>
              </a:rPr>
              <a:t>Entity relationship in MVC</a:t>
            </a:r>
          </a:p>
          <a:p>
            <a:pPr marL="342900" indent="-342900">
              <a:buFont typeface="Arial" panose="020B0604020202020204" pitchFamily="34" charset="0"/>
              <a:buChar char="•"/>
            </a:pPr>
            <a:r>
              <a:rPr lang="en-PH" sz="2000" dirty="0">
                <a:latin typeface="Century Gothic" panose="020B0502020202020204" pitchFamily="34" charset="0"/>
              </a:rPr>
              <a:t>loan Calculator (formula and implementation)</a:t>
            </a:r>
          </a:p>
          <a:p>
            <a:pPr marL="342900" indent="-342900">
              <a:buFont typeface="Arial" panose="020B0604020202020204" pitchFamily="34" charset="0"/>
              <a:buChar char="•"/>
            </a:pPr>
            <a:r>
              <a:rPr lang="en-PH" sz="2000" dirty="0">
                <a:latin typeface="Century Gothic" panose="020B0502020202020204" pitchFamily="34" charset="0"/>
              </a:rPr>
              <a:t>EMI Formula for Gadget and Loan Calculator (Implementation)</a:t>
            </a:r>
          </a:p>
          <a:p>
            <a:pPr marL="342900" indent="-342900">
              <a:buFont typeface="Arial" panose="020B0604020202020204" pitchFamily="34" charset="0"/>
              <a:buChar char="•"/>
            </a:pPr>
            <a:r>
              <a:rPr lang="en-PH" sz="2000" dirty="0">
                <a:latin typeface="Century Gothic" panose="020B0502020202020204" pitchFamily="34" charset="0"/>
              </a:rPr>
              <a:t>Purchase Controllers</a:t>
            </a:r>
          </a:p>
          <a:p>
            <a:endParaRPr lang="en-PH" sz="2000" dirty="0">
              <a:latin typeface="Century Gothic" panose="020B0502020202020204" pitchFamily="34" charset="0"/>
            </a:endParaRPr>
          </a:p>
          <a:p>
            <a:r>
              <a:rPr lang="en-PH" sz="2000" b="1" dirty="0" err="1">
                <a:latin typeface="Century Gothic" panose="020B0502020202020204" pitchFamily="34" charset="0"/>
              </a:rPr>
              <a:t>Jhansept</a:t>
            </a:r>
            <a:r>
              <a:rPr lang="en-PH" sz="2000" b="1" dirty="0">
                <a:latin typeface="Century Gothic" panose="020B0502020202020204" pitchFamily="34" charset="0"/>
              </a:rPr>
              <a:t> Kylo </a:t>
            </a:r>
            <a:r>
              <a:rPr lang="en-PH" sz="2000" b="1" dirty="0" err="1">
                <a:latin typeface="Century Gothic" panose="020B0502020202020204" pitchFamily="34" charset="0"/>
              </a:rPr>
              <a:t>Pandanan</a:t>
            </a:r>
            <a:r>
              <a:rPr lang="en-PH" sz="2000" b="1" dirty="0">
                <a:latin typeface="Century Gothic" panose="020B0502020202020204" pitchFamily="34" charset="0"/>
              </a:rPr>
              <a:t>:</a:t>
            </a:r>
          </a:p>
          <a:p>
            <a:pPr marL="342900" indent="-342900">
              <a:buFont typeface="Arial" panose="020B0604020202020204" pitchFamily="34" charset="0"/>
              <a:buChar char="•"/>
            </a:pPr>
            <a:r>
              <a:rPr lang="en-PH" sz="2000" dirty="0">
                <a:latin typeface="Century Gothic" panose="020B0502020202020204" pitchFamily="34" charset="0"/>
              </a:rPr>
              <a:t>ER Diagram</a:t>
            </a:r>
          </a:p>
          <a:p>
            <a:pPr marL="342900" indent="-342900">
              <a:buFont typeface="Arial" panose="020B0604020202020204" pitchFamily="34" charset="0"/>
              <a:buChar char="•"/>
            </a:pPr>
            <a:r>
              <a:rPr lang="en-PH" sz="2000" dirty="0">
                <a:latin typeface="Century Gothic" panose="020B0502020202020204" pitchFamily="34" charset="0"/>
              </a:rPr>
              <a:t>Wireframes</a:t>
            </a:r>
          </a:p>
          <a:p>
            <a:pPr marL="342900" indent="-342900">
              <a:buFont typeface="Arial" panose="020B0604020202020204" pitchFamily="34" charset="0"/>
              <a:buChar char="•"/>
            </a:pPr>
            <a:r>
              <a:rPr lang="en-PH" sz="2000" dirty="0">
                <a:latin typeface="Century Gothic" panose="020B0502020202020204" pitchFamily="34" charset="0"/>
              </a:rPr>
              <a:t>Gadget Loan Implementation (CRUD)</a:t>
            </a:r>
          </a:p>
          <a:p>
            <a:pPr marL="342900" indent="-342900">
              <a:buFont typeface="Arial" panose="020B0604020202020204" pitchFamily="34" charset="0"/>
              <a:buChar char="•"/>
            </a:pPr>
            <a:r>
              <a:rPr lang="en-PH" sz="2000" dirty="0">
                <a:latin typeface="Century Gothic" panose="020B0502020202020204" pitchFamily="34" charset="0"/>
              </a:rPr>
              <a:t>UI</a:t>
            </a:r>
          </a:p>
          <a:p>
            <a:endParaRPr lang="en-PH" sz="2000" dirty="0">
              <a:latin typeface="Century Gothic" panose="020B0502020202020204" pitchFamily="34" charset="0"/>
            </a:endParaRPr>
          </a:p>
        </p:txBody>
      </p:sp>
    </p:spTree>
    <p:extLst>
      <p:ext uri="{BB962C8B-B14F-4D97-AF65-F5344CB8AC3E}">
        <p14:creationId xmlns:p14="http://schemas.microsoft.com/office/powerpoint/2010/main" val="3267158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6DBABD-3600-8C15-BDF1-716C42838847}"/>
              </a:ext>
            </a:extLst>
          </p:cNvPr>
          <p:cNvSpPr txBox="1"/>
          <p:nvPr/>
        </p:nvSpPr>
        <p:spPr>
          <a:xfrm>
            <a:off x="-1668787" y="510097"/>
            <a:ext cx="7240804" cy="523220"/>
          </a:xfrm>
          <a:prstGeom prst="rect">
            <a:avLst/>
          </a:prstGeom>
          <a:noFill/>
        </p:spPr>
        <p:txBody>
          <a:bodyPr wrap="square">
            <a:spAutoFit/>
          </a:bodyPr>
          <a:lstStyle/>
          <a:p>
            <a:pPr algn="ctr"/>
            <a:r>
              <a:rPr lang="en-IN" sz="2800" b="1" dirty="0">
                <a:solidFill>
                  <a:schemeClr val="bg1"/>
                </a:solidFill>
                <a:latin typeface="Helvetica" pitchFamily="2" charset="0"/>
                <a:ea typeface="Calibri" panose="020F0502020204030204" pitchFamily="34" charset="0"/>
              </a:rPr>
              <a:t>Implementation</a:t>
            </a:r>
            <a:endParaRPr lang="en-GB" sz="2800" b="1" dirty="0">
              <a:solidFill>
                <a:schemeClr val="bg1"/>
              </a:solidFill>
              <a:latin typeface="Helvetica" pitchFamily="2" charset="0"/>
            </a:endParaRPr>
          </a:p>
        </p:txBody>
      </p:sp>
      <p:sp>
        <p:nvSpPr>
          <p:cNvPr id="4" name="TextBox 3">
            <a:extLst>
              <a:ext uri="{FF2B5EF4-FFF2-40B4-BE49-F238E27FC236}">
                <a16:creationId xmlns:a16="http://schemas.microsoft.com/office/drawing/2014/main" id="{207C9D54-587D-4A7B-8DBF-9F76C087F3D2}"/>
              </a:ext>
            </a:extLst>
          </p:cNvPr>
          <p:cNvSpPr txBox="1"/>
          <p:nvPr/>
        </p:nvSpPr>
        <p:spPr>
          <a:xfrm>
            <a:off x="294502" y="1878228"/>
            <a:ext cx="11602996" cy="3170099"/>
          </a:xfrm>
          <a:prstGeom prst="rect">
            <a:avLst/>
          </a:prstGeom>
          <a:noFill/>
        </p:spPr>
        <p:txBody>
          <a:bodyPr wrap="square" rtlCol="0">
            <a:spAutoFit/>
          </a:bodyPr>
          <a:lstStyle/>
          <a:p>
            <a:r>
              <a:rPr lang="en-PH" sz="2000" b="1" dirty="0">
                <a:latin typeface="Century Gothic" panose="020B0502020202020204" pitchFamily="34" charset="0"/>
              </a:rPr>
              <a:t>Future Enhancement: </a:t>
            </a:r>
            <a:r>
              <a:rPr lang="en-PH" sz="2000" dirty="0">
                <a:latin typeface="Century Gothic" panose="020B0502020202020204" pitchFamily="34" charset="0"/>
              </a:rPr>
              <a:t>Payment Options such as (Online Banking, Over the counter payment, and Cash payment thru PJLI).</a:t>
            </a:r>
            <a:br>
              <a:rPr lang="en-PH" sz="2000" dirty="0">
                <a:latin typeface="Century Gothic" panose="020B0502020202020204" pitchFamily="34" charset="0"/>
              </a:rPr>
            </a:br>
            <a:endParaRPr lang="en-PH" sz="2000" dirty="0">
              <a:latin typeface="Century Gothic" panose="020B0502020202020204" pitchFamily="34" charset="0"/>
            </a:endParaRPr>
          </a:p>
          <a:p>
            <a:r>
              <a:rPr lang="en-PH" sz="2000" b="1" dirty="0">
                <a:latin typeface="Century Gothic" panose="020B0502020202020204" pitchFamily="34" charset="0"/>
              </a:rPr>
              <a:t>To be Completed:</a:t>
            </a:r>
          </a:p>
          <a:p>
            <a:pPr marL="342900" indent="-342900">
              <a:buFont typeface="Arial" panose="020B0604020202020204" pitchFamily="34" charset="0"/>
              <a:buChar char="•"/>
            </a:pPr>
            <a:r>
              <a:rPr lang="en-PH" sz="2000" dirty="0">
                <a:latin typeface="Century Gothic" panose="020B0502020202020204" pitchFamily="34" charset="0"/>
              </a:rPr>
              <a:t>Getting User Purchase</a:t>
            </a:r>
          </a:p>
          <a:p>
            <a:pPr marL="342900" indent="-342900">
              <a:buFont typeface="Arial" panose="020B0604020202020204" pitchFamily="34" charset="0"/>
              <a:buChar char="•"/>
            </a:pPr>
            <a:r>
              <a:rPr lang="en-PH" sz="2000" dirty="0">
                <a:latin typeface="Century Gothic" panose="020B0502020202020204" pitchFamily="34" charset="0"/>
              </a:rPr>
              <a:t>Docker Containerization </a:t>
            </a:r>
          </a:p>
          <a:p>
            <a:pPr marL="342900" indent="-342900">
              <a:buFont typeface="Arial" panose="020B0604020202020204" pitchFamily="34" charset="0"/>
              <a:buChar char="•"/>
            </a:pPr>
            <a:r>
              <a:rPr lang="en-PH" sz="2000" dirty="0">
                <a:latin typeface="Century Gothic" panose="020B0502020202020204" pitchFamily="34" charset="0"/>
              </a:rPr>
              <a:t>K8 Deployment</a:t>
            </a:r>
          </a:p>
          <a:p>
            <a:pPr marL="342900" indent="-342900">
              <a:buFont typeface="Arial" panose="020B0604020202020204" pitchFamily="34" charset="0"/>
              <a:buChar char="•"/>
            </a:pPr>
            <a:endParaRPr lang="en-PH" sz="2000" dirty="0">
              <a:latin typeface="Century Gothic" panose="020B0502020202020204" pitchFamily="34" charset="0"/>
            </a:endParaRPr>
          </a:p>
          <a:p>
            <a:r>
              <a:rPr lang="en-PH" sz="2000" b="1" dirty="0">
                <a:latin typeface="Century Gothic" panose="020B0502020202020204" pitchFamily="34" charset="0"/>
              </a:rPr>
              <a:t>Known Issues:</a:t>
            </a:r>
          </a:p>
          <a:p>
            <a:pPr marL="342900" indent="-342900">
              <a:buFont typeface="Arial" panose="020B0604020202020204" pitchFamily="34" charset="0"/>
              <a:buChar char="•"/>
            </a:pPr>
            <a:r>
              <a:rPr lang="en-PH" sz="2000" dirty="0">
                <a:latin typeface="Century Gothic" panose="020B0502020202020204" pitchFamily="34" charset="0"/>
              </a:rPr>
              <a:t>User Purchase</a:t>
            </a:r>
          </a:p>
        </p:txBody>
      </p:sp>
    </p:spTree>
    <p:extLst>
      <p:ext uri="{BB962C8B-B14F-4D97-AF65-F5344CB8AC3E}">
        <p14:creationId xmlns:p14="http://schemas.microsoft.com/office/powerpoint/2010/main" val="2279068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EEBAE-A093-35BE-C1B8-5F86D8AD68D6}"/>
              </a:ext>
            </a:extLst>
          </p:cNvPr>
          <p:cNvSpPr txBox="1"/>
          <p:nvPr/>
        </p:nvSpPr>
        <p:spPr>
          <a:xfrm>
            <a:off x="294502" y="480772"/>
            <a:ext cx="2472552" cy="523220"/>
          </a:xfrm>
          <a:prstGeom prst="rect">
            <a:avLst/>
          </a:prstGeom>
          <a:noFill/>
        </p:spPr>
        <p:txBody>
          <a:bodyPr wrap="square">
            <a:spAutoFit/>
          </a:bodyPr>
          <a:lstStyle/>
          <a:p>
            <a:pPr algn="ctr"/>
            <a:r>
              <a:rPr lang="en-IN" sz="2800" b="1" dirty="0">
                <a:solidFill>
                  <a:schemeClr val="bg1"/>
                </a:solidFill>
                <a:effectLst/>
                <a:latin typeface="Helvetica" pitchFamily="2" charset="0"/>
                <a:ea typeface="Calibri" panose="020F0502020204030204" pitchFamily="34" charset="0"/>
              </a:rPr>
              <a:t>Conclusion</a:t>
            </a:r>
            <a:endParaRPr lang="en-GB" sz="2800" b="1" dirty="0">
              <a:solidFill>
                <a:schemeClr val="bg1"/>
              </a:solidFill>
              <a:latin typeface="Helvetica" pitchFamily="2" charset="0"/>
            </a:endParaRPr>
          </a:p>
        </p:txBody>
      </p:sp>
      <p:sp>
        <p:nvSpPr>
          <p:cNvPr id="3" name="TextBox 2">
            <a:extLst>
              <a:ext uri="{FF2B5EF4-FFF2-40B4-BE49-F238E27FC236}">
                <a16:creationId xmlns:a16="http://schemas.microsoft.com/office/drawing/2014/main" id="{4801926D-0C6F-4621-B9FB-A2369BA11534}"/>
              </a:ext>
            </a:extLst>
          </p:cNvPr>
          <p:cNvSpPr txBox="1"/>
          <p:nvPr/>
        </p:nvSpPr>
        <p:spPr>
          <a:xfrm>
            <a:off x="294502" y="1878228"/>
            <a:ext cx="11602996" cy="3346109"/>
          </a:xfrm>
          <a:prstGeom prst="rect">
            <a:avLst/>
          </a:prstGeom>
          <a:noFill/>
        </p:spPr>
        <p:txBody>
          <a:bodyPr wrap="square" rtlCol="0">
            <a:spAutoFit/>
          </a:bodyPr>
          <a:lstStyle/>
          <a:p>
            <a:pPr algn="just">
              <a:lnSpc>
                <a:spcPct val="150000"/>
              </a:lnSpc>
            </a:pPr>
            <a:r>
              <a:rPr lang="en-US" sz="2400" dirty="0">
                <a:latin typeface="Century Gothic" panose="020B0502020202020204" pitchFamily="34" charset="0"/>
              </a:rPr>
              <a:t>This capstone project adds new features to the existing web application for micro-loans, which can </a:t>
            </a:r>
            <a:r>
              <a:rPr lang="en-US" sz="2400" b="1" dirty="0">
                <a:solidFill>
                  <a:srgbClr val="FF0000"/>
                </a:solidFill>
                <a:latin typeface="Century Gothic" panose="020B0502020202020204" pitchFamily="34" charset="0"/>
              </a:rPr>
              <a:t>compute the initial loan payment for the customer</a:t>
            </a:r>
            <a:r>
              <a:rPr lang="en-US" sz="2400" dirty="0">
                <a:latin typeface="Century Gothic" panose="020B0502020202020204" pitchFamily="34" charset="0"/>
              </a:rPr>
              <a:t>, </a:t>
            </a:r>
            <a:r>
              <a:rPr lang="en-US" sz="2400" b="1" dirty="0">
                <a:solidFill>
                  <a:srgbClr val="FF0000"/>
                </a:solidFill>
                <a:latin typeface="Century Gothic" panose="020B0502020202020204" pitchFamily="34" charset="0"/>
              </a:rPr>
              <a:t>provide a list of available loan gadgets</a:t>
            </a:r>
            <a:r>
              <a:rPr lang="en-US" sz="2400" dirty="0">
                <a:latin typeface="Century Gothic" panose="020B0502020202020204" pitchFamily="34" charset="0"/>
              </a:rPr>
              <a:t>, and the admin can change details and add new gadgets as needed, and finally, the user has </a:t>
            </a:r>
            <a:r>
              <a:rPr lang="en-US" sz="2400" b="1" dirty="0">
                <a:solidFill>
                  <a:srgbClr val="FF0000"/>
                </a:solidFill>
                <a:latin typeface="Century Gothic" panose="020B0502020202020204" pitchFamily="34" charset="0"/>
              </a:rPr>
              <a:t>a dashboard to view the status and existing payment terms. </a:t>
            </a:r>
            <a:r>
              <a:rPr lang="en-US" sz="2400" dirty="0">
                <a:latin typeface="Century Gothic" panose="020B0502020202020204" pitchFamily="34" charset="0"/>
              </a:rPr>
              <a:t>this web application should meet business standards. </a:t>
            </a:r>
            <a:endParaRPr lang="en-PH" sz="2400" dirty="0">
              <a:latin typeface="Century Gothic" panose="020B0502020202020204" pitchFamily="34" charset="0"/>
            </a:endParaRPr>
          </a:p>
        </p:txBody>
      </p:sp>
    </p:spTree>
    <p:extLst>
      <p:ext uri="{BB962C8B-B14F-4D97-AF65-F5344CB8AC3E}">
        <p14:creationId xmlns:p14="http://schemas.microsoft.com/office/powerpoint/2010/main" val="195221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itchFamily="2" charset="0"/>
                <a:ea typeface="Calibri" panose="020F0502020204030204" pitchFamily="34" charset="0"/>
              </a:rPr>
              <a:t>Personal</a:t>
            </a:r>
            <a:r>
              <a:rPr lang="en-IN" sz="2400" b="1" dirty="0">
                <a:solidFill>
                  <a:schemeClr val="bg1"/>
                </a:solidFill>
                <a:effectLst/>
                <a:latin typeface="Helvetica" pitchFamily="2" charset="0"/>
                <a:ea typeface="Calibri" panose="020F0502020204030204" pitchFamily="34" charset="0"/>
              </a:rPr>
              <a:t> </a:t>
            </a:r>
            <a:r>
              <a:rPr lang="en-IN" sz="2400" b="1" dirty="0">
                <a:solidFill>
                  <a:srgbClr val="D4EBD8"/>
                </a:solidFill>
                <a:effectLst/>
                <a:latin typeface="Helvetica" pitchFamily="2" charset="0"/>
                <a:ea typeface="Calibri" panose="020F0502020204030204" pitchFamily="34" charset="0"/>
              </a:rPr>
              <a:t>BACKGROUND</a:t>
            </a:r>
            <a:endParaRPr lang="en-GB" sz="24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itchFamily="2" charset="0"/>
                <a:ea typeface="Calibri" panose="020F0502020204030204" pitchFamily="34" charset="0"/>
              </a:rPr>
              <a:t>(Name, Past Experience, Qualification, Career Summary)</a:t>
            </a:r>
            <a:endParaRPr lang="en-GB" dirty="0">
              <a:solidFill>
                <a:schemeClr val="bg1"/>
              </a:solidFill>
              <a:latin typeface="Helvetica" pitchFamily="2"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507206" y="2036897"/>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Name : </a:t>
            </a:r>
            <a:r>
              <a:rPr lang="en-IN" sz="1800" dirty="0">
                <a:solidFill>
                  <a:srgbClr val="15102C"/>
                </a:solidFill>
                <a:effectLst/>
                <a:latin typeface="Helvetica" pitchFamily="2" charset="0"/>
                <a:ea typeface="Calibri" panose="020F0502020204030204" pitchFamily="34" charset="0"/>
              </a:rPr>
              <a:t>Johnjason M. </a:t>
            </a:r>
            <a:r>
              <a:rPr lang="en-IN" sz="1800" dirty="0" err="1">
                <a:solidFill>
                  <a:srgbClr val="15102C"/>
                </a:solidFill>
                <a:effectLst/>
                <a:latin typeface="Helvetica" pitchFamily="2" charset="0"/>
                <a:ea typeface="Calibri" panose="020F0502020204030204" pitchFamily="34" charset="0"/>
              </a:rPr>
              <a:t>Coligado</a:t>
            </a:r>
            <a:endParaRPr lang="en-GB" dirty="0">
              <a:solidFill>
                <a:srgbClr val="15102C"/>
              </a:solidFill>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507206" y="2406229"/>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Past Experience: </a:t>
            </a:r>
            <a:r>
              <a:rPr lang="en-US" sz="1800" dirty="0">
                <a:solidFill>
                  <a:srgbClr val="15102C"/>
                </a:solidFill>
                <a:effectLst/>
                <a:latin typeface="Helvetica" pitchFamily="2" charset="0"/>
                <a:ea typeface="Calibri" panose="020F0502020204030204" pitchFamily="34" charset="0"/>
              </a:rPr>
              <a:t> Jr. Attendee Assistant Team Lead and IT Engineer </a:t>
            </a:r>
            <a:endParaRPr lang="en-GB" dirty="0">
              <a:solidFill>
                <a:srgbClr val="15102C"/>
              </a:solidFill>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507206" y="2775561"/>
            <a:ext cx="10071148" cy="2031325"/>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Qualification: </a:t>
            </a:r>
            <a:br>
              <a:rPr lang="en-IN" sz="1800" b="1" dirty="0">
                <a:solidFill>
                  <a:srgbClr val="15102C"/>
                </a:solidFill>
                <a:effectLst/>
                <a:latin typeface="Helvetica" pitchFamily="2" charset="0"/>
                <a:ea typeface="Calibri" panose="020F0502020204030204" pitchFamily="34" charset="0"/>
              </a:rPr>
            </a:br>
            <a:r>
              <a:rPr lang="en-IN" sz="1800" dirty="0">
                <a:solidFill>
                  <a:srgbClr val="15102C"/>
                </a:solidFill>
                <a:effectLst/>
                <a:latin typeface="Helvetica" pitchFamily="2" charset="0"/>
                <a:ea typeface="Calibri" panose="020F0502020204030204" pitchFamily="34" charset="0"/>
              </a:rPr>
              <a:t>Tech Stack</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Programming Languages &amp; Database: </a:t>
            </a:r>
            <a:r>
              <a:rPr lang="en-IN" dirty="0">
                <a:solidFill>
                  <a:srgbClr val="15102C"/>
                </a:solidFill>
                <a:effectLst/>
                <a:latin typeface="Helvetica" pitchFamily="2" charset="0"/>
                <a:ea typeface="Calibri" panose="020F0502020204030204" pitchFamily="34" charset="0"/>
              </a:rPr>
              <a:t>C#, C++, Python, Java, and </a:t>
            </a:r>
            <a:r>
              <a:rPr lang="en-IN" dirty="0" err="1">
                <a:solidFill>
                  <a:srgbClr val="15102C"/>
                </a:solidFill>
                <a:effectLst/>
                <a:latin typeface="Helvetica" pitchFamily="2" charset="0"/>
                <a:ea typeface="Calibri" panose="020F0502020204030204" pitchFamily="34" charset="0"/>
              </a:rPr>
              <a:t>MsSQL</a:t>
            </a:r>
            <a:r>
              <a:rPr lang="en-IN" dirty="0">
                <a:solidFill>
                  <a:srgbClr val="15102C"/>
                </a:solidFill>
                <a:effectLst/>
                <a:latin typeface="Helvetica" pitchFamily="2" charset="0"/>
                <a:ea typeface="Calibri" panose="020F0502020204030204" pitchFamily="34" charset="0"/>
              </a:rPr>
              <a:t>.</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Frameworks: Asp.net, Asp.net Core</a:t>
            </a:r>
          </a:p>
          <a:p>
            <a:pPr marL="742950" lvl="1" indent="-285750">
              <a:buFont typeface="Arial" panose="020B0604020202020204" pitchFamily="34" charset="0"/>
              <a:buChar char="•"/>
            </a:pPr>
            <a:r>
              <a:rPr lang="en-IN" dirty="0">
                <a:solidFill>
                  <a:srgbClr val="15102C"/>
                </a:solidFill>
                <a:effectLst/>
                <a:latin typeface="Helvetica" pitchFamily="2" charset="0"/>
                <a:ea typeface="Calibri" panose="020F0502020204030204" pitchFamily="34" charset="0"/>
              </a:rPr>
              <a:t>Deployment Tools: Docker &amp; Kubernetes</a:t>
            </a:r>
          </a:p>
          <a:p>
            <a:pPr marL="742950" lvl="1" indent="-285750">
              <a:buFont typeface="Arial" panose="020B0604020202020204" pitchFamily="34" charset="0"/>
              <a:buChar char="•"/>
            </a:pPr>
            <a:r>
              <a:rPr lang="en-IN" dirty="0">
                <a:solidFill>
                  <a:srgbClr val="15102C"/>
                </a:solidFill>
                <a:effectLst/>
                <a:latin typeface="Helvetica" pitchFamily="2" charset="0"/>
                <a:ea typeface="Calibri" panose="020F0502020204030204" pitchFamily="34" charset="0"/>
              </a:rPr>
              <a:t>Game Development: Unity 3D</a:t>
            </a:r>
          </a:p>
          <a:p>
            <a:pPr marL="742950" lvl="1" indent="-285750">
              <a:buFont typeface="Arial" panose="020B0604020202020204" pitchFamily="34" charset="0"/>
              <a:buChar char="•"/>
            </a:pPr>
            <a:endParaRPr lang="en-GB" b="1" dirty="0">
              <a:solidFill>
                <a:srgbClr val="15102C"/>
              </a:solidFill>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79984" y="4441852"/>
            <a:ext cx="11165309" cy="2031325"/>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Career Summary :</a:t>
            </a:r>
            <a:endParaRPr lang="en-IN" b="1" dirty="0">
              <a:solidFill>
                <a:srgbClr val="15102C"/>
              </a:solidFill>
              <a:latin typeface="Helvetica" pitchFamily="2" charset="0"/>
              <a:ea typeface="Calibri" panose="020F0502020204030204" pitchFamily="34" charset="0"/>
            </a:endParaRPr>
          </a:p>
          <a:p>
            <a:r>
              <a:rPr lang="en-US" dirty="0">
                <a:solidFill>
                  <a:srgbClr val="15102C"/>
                </a:solidFill>
                <a:latin typeface="Helvetica" pitchFamily="2" charset="0"/>
                <a:ea typeface="Calibri" panose="020F0502020204030204" pitchFamily="34" charset="0"/>
              </a:rPr>
              <a:t>Graduated with a BS Computer Engineering degree, has the title for the best capstone project (A.Y 2021-2022) entitled Arduino Based </a:t>
            </a:r>
            <a:r>
              <a:rPr lang="en-US" dirty="0" err="1">
                <a:solidFill>
                  <a:srgbClr val="15102C"/>
                </a:solidFill>
                <a:latin typeface="Helvetica" pitchFamily="2" charset="0"/>
                <a:ea typeface="Calibri" panose="020F0502020204030204" pitchFamily="34" charset="0"/>
              </a:rPr>
              <a:t>Kine</a:t>
            </a:r>
            <a:r>
              <a:rPr lang="en-US" dirty="0">
                <a:solidFill>
                  <a:srgbClr val="15102C"/>
                </a:solidFill>
                <a:latin typeface="Helvetica" pitchFamily="2" charset="0"/>
                <a:ea typeface="Calibri" panose="020F0502020204030204" pitchFamily="34" charset="0"/>
              </a:rPr>
              <a:t> Bike Simulation, and is also one of the capstone studies published and patented by the Laguna State Polytechnic University San Pablo City Campus. Former Vice President External of the Association of Students in Computer Engineering (</a:t>
            </a:r>
            <a:r>
              <a:rPr lang="en-US" dirty="0" err="1">
                <a:solidFill>
                  <a:srgbClr val="15102C"/>
                </a:solidFill>
                <a:latin typeface="Helvetica" pitchFamily="2" charset="0"/>
                <a:ea typeface="Calibri" panose="020F0502020204030204" pitchFamily="34" charset="0"/>
              </a:rPr>
              <a:t>ASCpE</a:t>
            </a:r>
            <a:r>
              <a:rPr lang="en-US" dirty="0">
                <a:solidFill>
                  <a:srgbClr val="15102C"/>
                </a:solidFill>
                <a:latin typeface="Helvetica" pitchFamily="2" charset="0"/>
                <a:ea typeface="Calibri" panose="020F0502020204030204" pitchFamily="34" charset="0"/>
              </a:rPr>
              <a:t>), one of the Trainee students of Continental Temic Philippines absorbed as Jr. IT Engineer.</a:t>
            </a:r>
            <a:br>
              <a:rPr lang="en-IN" sz="1800" b="1" dirty="0">
                <a:solidFill>
                  <a:srgbClr val="15102C"/>
                </a:solidFill>
                <a:effectLst/>
                <a:latin typeface="Helvetica" pitchFamily="2" charset="0"/>
                <a:ea typeface="Calibri" panose="020F0502020204030204" pitchFamily="34" charset="0"/>
              </a:rPr>
            </a:br>
            <a:endParaRPr lang="en-GB" b="1" dirty="0">
              <a:solidFill>
                <a:srgbClr val="15102C"/>
              </a:solidFill>
            </a:endParaRPr>
          </a:p>
        </p:txBody>
      </p:sp>
    </p:spTree>
    <p:extLst>
      <p:ext uri="{BB962C8B-B14F-4D97-AF65-F5344CB8AC3E}">
        <p14:creationId xmlns:p14="http://schemas.microsoft.com/office/powerpoint/2010/main" val="167406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2789021" y="2705724"/>
            <a:ext cx="6612154" cy="1446550"/>
          </a:xfrm>
          <a:prstGeom prst="rect">
            <a:avLst/>
          </a:prstGeom>
          <a:noFill/>
        </p:spPr>
        <p:txBody>
          <a:bodyPr wrap="square">
            <a:spAutoFit/>
          </a:bodyPr>
          <a:lstStyle/>
          <a:p>
            <a:pPr algn="ctr"/>
            <a:r>
              <a:rPr lang="en-IN" sz="8800" b="1" dirty="0">
                <a:solidFill>
                  <a:schemeClr val="bg1"/>
                </a:solidFill>
                <a:effectLst/>
                <a:latin typeface="Helvetica" pitchFamily="2" charset="0"/>
                <a:ea typeface="Calibri" panose="020F0502020204030204" pitchFamily="34" charset="0"/>
              </a:rPr>
              <a:t>Thank You</a:t>
            </a:r>
            <a:endParaRPr lang="en-GB" sz="11500" b="1" dirty="0">
              <a:solidFill>
                <a:schemeClr val="bg1"/>
              </a:solidFill>
              <a:latin typeface="Helvetica" pitchFamily="2" charset="0"/>
            </a:endParaRPr>
          </a:p>
        </p:txBody>
      </p:sp>
      <p:sp>
        <p:nvSpPr>
          <p:cNvPr id="3" name="Rectangle 2">
            <a:extLst>
              <a:ext uri="{FF2B5EF4-FFF2-40B4-BE49-F238E27FC236}">
                <a16:creationId xmlns:a16="http://schemas.microsoft.com/office/drawing/2014/main" id="{D0C51203-C25D-740B-160F-E334C0EB9422}"/>
              </a:ext>
            </a:extLst>
          </p:cNvPr>
          <p:cNvSpPr/>
          <p:nvPr/>
        </p:nvSpPr>
        <p:spPr>
          <a:xfrm>
            <a:off x="9986511" y="6524193"/>
            <a:ext cx="2196179" cy="307777"/>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11219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itchFamily="2" charset="0"/>
                <a:ea typeface="Calibri" panose="020F0502020204030204" pitchFamily="34" charset="0"/>
              </a:rPr>
              <a:t>Personal</a:t>
            </a:r>
            <a:r>
              <a:rPr lang="en-IN" sz="2400" b="1" dirty="0">
                <a:solidFill>
                  <a:schemeClr val="bg1"/>
                </a:solidFill>
                <a:effectLst/>
                <a:latin typeface="Helvetica" pitchFamily="2" charset="0"/>
                <a:ea typeface="Calibri" panose="020F0502020204030204" pitchFamily="34" charset="0"/>
              </a:rPr>
              <a:t> </a:t>
            </a:r>
            <a:r>
              <a:rPr lang="en-IN" sz="2400" b="1" dirty="0">
                <a:solidFill>
                  <a:srgbClr val="D4EBD8"/>
                </a:solidFill>
                <a:effectLst/>
                <a:latin typeface="Helvetica" pitchFamily="2" charset="0"/>
                <a:ea typeface="Calibri" panose="020F0502020204030204" pitchFamily="34" charset="0"/>
              </a:rPr>
              <a:t>BACKGROUND</a:t>
            </a:r>
            <a:endParaRPr lang="en-GB" sz="24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itchFamily="2" charset="0"/>
                <a:ea typeface="Calibri" panose="020F0502020204030204" pitchFamily="34" charset="0"/>
              </a:rPr>
              <a:t>(Name, Past Experience, Qualification, Career Summary)</a:t>
            </a:r>
            <a:endParaRPr lang="en-GB" dirty="0">
              <a:solidFill>
                <a:schemeClr val="bg1"/>
              </a:solidFill>
              <a:latin typeface="Helvetica" pitchFamily="2"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507206" y="2036897"/>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Name : </a:t>
            </a:r>
            <a:r>
              <a:rPr lang="en-IN" sz="1800" b="1" dirty="0" err="1">
                <a:solidFill>
                  <a:srgbClr val="15102C"/>
                </a:solidFill>
                <a:effectLst/>
                <a:latin typeface="Helvetica" pitchFamily="2" charset="0"/>
                <a:ea typeface="Calibri" panose="020F0502020204030204" pitchFamily="34" charset="0"/>
              </a:rPr>
              <a:t>Jhansept</a:t>
            </a:r>
            <a:r>
              <a:rPr lang="en-IN" sz="1800" b="1" dirty="0">
                <a:solidFill>
                  <a:srgbClr val="15102C"/>
                </a:solidFill>
                <a:effectLst/>
                <a:latin typeface="Helvetica" pitchFamily="2" charset="0"/>
                <a:ea typeface="Calibri" panose="020F0502020204030204" pitchFamily="34" charset="0"/>
              </a:rPr>
              <a:t> Kylo </a:t>
            </a:r>
            <a:r>
              <a:rPr lang="en-IN" sz="1800" b="1" dirty="0" err="1">
                <a:solidFill>
                  <a:srgbClr val="15102C"/>
                </a:solidFill>
                <a:effectLst/>
                <a:latin typeface="Helvetica" pitchFamily="2" charset="0"/>
                <a:ea typeface="Calibri" panose="020F0502020204030204" pitchFamily="34" charset="0"/>
              </a:rPr>
              <a:t>Pandanan</a:t>
            </a:r>
            <a:endParaRPr lang="en-GB" b="1" dirty="0">
              <a:solidFill>
                <a:srgbClr val="15102C"/>
              </a:solidFill>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506303" y="2485742"/>
            <a:ext cx="10071148" cy="2031325"/>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Qualification :</a:t>
            </a:r>
            <a:br>
              <a:rPr lang="en-IN" sz="1800" b="1" dirty="0">
                <a:solidFill>
                  <a:srgbClr val="15102C"/>
                </a:solidFill>
                <a:effectLst/>
                <a:latin typeface="Helvetica" pitchFamily="2" charset="0"/>
                <a:ea typeface="Calibri" panose="020F0502020204030204" pitchFamily="34" charset="0"/>
              </a:rPr>
            </a:br>
            <a:r>
              <a:rPr lang="en-IN" sz="1800" b="1" dirty="0">
                <a:solidFill>
                  <a:srgbClr val="15102C"/>
                </a:solidFill>
                <a:effectLst/>
                <a:latin typeface="Helvetica" pitchFamily="2" charset="0"/>
                <a:ea typeface="Calibri" panose="020F0502020204030204" pitchFamily="34" charset="0"/>
              </a:rPr>
              <a:t> </a:t>
            </a:r>
            <a:r>
              <a:rPr lang="en-IN" sz="1800" dirty="0">
                <a:solidFill>
                  <a:srgbClr val="15102C"/>
                </a:solidFill>
                <a:effectLst/>
                <a:latin typeface="Helvetica" pitchFamily="2" charset="0"/>
                <a:ea typeface="Calibri" panose="020F0502020204030204" pitchFamily="34" charset="0"/>
              </a:rPr>
              <a:t>Tech Stack</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Programming Languages &amp; Database: </a:t>
            </a:r>
            <a:r>
              <a:rPr lang="en-IN" dirty="0">
                <a:solidFill>
                  <a:srgbClr val="15102C"/>
                </a:solidFill>
                <a:effectLst/>
                <a:latin typeface="Helvetica" pitchFamily="2" charset="0"/>
                <a:ea typeface="Calibri" panose="020F0502020204030204" pitchFamily="34" charset="0"/>
              </a:rPr>
              <a:t>C#, C++, Python, Java, and </a:t>
            </a:r>
            <a:r>
              <a:rPr lang="en-IN" dirty="0" err="1">
                <a:solidFill>
                  <a:srgbClr val="15102C"/>
                </a:solidFill>
                <a:effectLst/>
                <a:latin typeface="Helvetica" pitchFamily="2" charset="0"/>
                <a:ea typeface="Calibri" panose="020F0502020204030204" pitchFamily="34" charset="0"/>
              </a:rPr>
              <a:t>MsSQL</a:t>
            </a:r>
            <a:r>
              <a:rPr lang="en-IN" dirty="0">
                <a:solidFill>
                  <a:srgbClr val="15102C"/>
                </a:solidFill>
                <a:effectLst/>
                <a:latin typeface="Helvetica" pitchFamily="2" charset="0"/>
                <a:ea typeface="Calibri" panose="020F0502020204030204" pitchFamily="34" charset="0"/>
              </a:rPr>
              <a:t>.</a:t>
            </a:r>
          </a:p>
          <a:p>
            <a:pPr marL="742950" lvl="1" indent="-285750">
              <a:buFont typeface="Arial" panose="020B0604020202020204" pitchFamily="34" charset="0"/>
              <a:buChar char="•"/>
            </a:pPr>
            <a:r>
              <a:rPr lang="en-IN" dirty="0">
                <a:solidFill>
                  <a:srgbClr val="15102C"/>
                </a:solidFill>
                <a:latin typeface="Helvetica" pitchFamily="2" charset="0"/>
                <a:ea typeface="Calibri" panose="020F0502020204030204" pitchFamily="34" charset="0"/>
              </a:rPr>
              <a:t>Frameworks: Asp.net, Asp.net Core</a:t>
            </a:r>
          </a:p>
          <a:p>
            <a:pPr marL="742950" lvl="1" indent="-285750">
              <a:buFont typeface="Arial" panose="020B0604020202020204" pitchFamily="34" charset="0"/>
              <a:buChar char="•"/>
            </a:pPr>
            <a:r>
              <a:rPr lang="en-IN" dirty="0">
                <a:solidFill>
                  <a:srgbClr val="15102C"/>
                </a:solidFill>
                <a:effectLst/>
                <a:latin typeface="Helvetica" pitchFamily="2" charset="0"/>
                <a:ea typeface="Calibri" panose="020F0502020204030204" pitchFamily="34" charset="0"/>
              </a:rPr>
              <a:t>Deployment Tools: Docker &amp; Kubernetes</a:t>
            </a:r>
          </a:p>
          <a:p>
            <a:endParaRPr lang="en-IN" sz="1800" b="1" dirty="0">
              <a:solidFill>
                <a:srgbClr val="15102C"/>
              </a:solidFill>
              <a:effectLst/>
              <a:latin typeface="Helvetica" pitchFamily="2" charset="0"/>
              <a:ea typeface="Calibri" panose="020F0502020204030204" pitchFamily="34" charset="0"/>
            </a:endParaRPr>
          </a:p>
          <a:p>
            <a:r>
              <a:rPr lang="en-IN" b="1" dirty="0">
                <a:solidFill>
                  <a:srgbClr val="15102C"/>
                </a:solidFill>
                <a:latin typeface="Helvetica" pitchFamily="2" charset="0"/>
                <a:ea typeface="Calibri" panose="020F0502020204030204" pitchFamily="34" charset="0"/>
              </a:rPr>
              <a:t>		</a:t>
            </a:r>
            <a:endParaRPr lang="en-GB" b="1" dirty="0">
              <a:solidFill>
                <a:srgbClr val="15102C"/>
              </a:solidFill>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506303" y="3942942"/>
            <a:ext cx="11177588" cy="1477328"/>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Career Summary :</a:t>
            </a:r>
            <a:br>
              <a:rPr lang="en-IN" sz="1800" b="1" dirty="0">
                <a:solidFill>
                  <a:srgbClr val="15102C"/>
                </a:solidFill>
                <a:effectLst/>
                <a:latin typeface="Helvetica" pitchFamily="2" charset="0"/>
                <a:ea typeface="Calibri" panose="020F0502020204030204" pitchFamily="34" charset="0"/>
              </a:rPr>
            </a:br>
            <a:r>
              <a:rPr lang="en-US" b="0" i="0" dirty="0" err="1">
                <a:solidFill>
                  <a:srgbClr val="050505"/>
                </a:solidFill>
                <a:effectLst/>
                <a:latin typeface="Segoe UI Historic" panose="020B0502040204020203" pitchFamily="34" charset="0"/>
              </a:rPr>
              <a:t>Jhansept</a:t>
            </a:r>
            <a:r>
              <a:rPr lang="en-US" b="0" i="0" dirty="0">
                <a:solidFill>
                  <a:srgbClr val="050505"/>
                </a:solidFill>
                <a:effectLst/>
                <a:latin typeface="Segoe UI Historic" panose="020B0502040204020203" pitchFamily="34" charset="0"/>
              </a:rPr>
              <a:t> Kylo </a:t>
            </a:r>
            <a:r>
              <a:rPr lang="en-US" b="0" i="0" dirty="0" err="1">
                <a:solidFill>
                  <a:srgbClr val="050505"/>
                </a:solidFill>
                <a:effectLst/>
                <a:latin typeface="Segoe UI Historic" panose="020B0502040204020203" pitchFamily="34" charset="0"/>
              </a:rPr>
              <a:t>Pandanan</a:t>
            </a:r>
            <a:r>
              <a:rPr lang="en-US" b="0" i="0" dirty="0">
                <a:solidFill>
                  <a:srgbClr val="050505"/>
                </a:solidFill>
                <a:effectLst/>
                <a:latin typeface="Segoe UI Historic" panose="020B0502040204020203" pitchFamily="34" charset="0"/>
              </a:rPr>
              <a:t>, a graduate of Computer engineering. The former Vice-President Internal of the Association of Students in Computer Engineering of their University. Had his Internship at Automated Technologies Inc. from May 2022 to July 2022 - working along with the Network engineers to provide support and assistance in building and configuring physical servers.</a:t>
            </a:r>
            <a:endParaRPr lang="en-GB" b="1" dirty="0">
              <a:solidFill>
                <a:srgbClr val="15102C"/>
              </a:solidFill>
            </a:endParaRPr>
          </a:p>
        </p:txBody>
      </p:sp>
    </p:spTree>
    <p:extLst>
      <p:ext uri="{BB962C8B-B14F-4D97-AF65-F5344CB8AC3E}">
        <p14:creationId xmlns:p14="http://schemas.microsoft.com/office/powerpoint/2010/main" val="2189389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730E22-84C3-33DE-6F74-CB73EF6B951D}"/>
              </a:ext>
            </a:extLst>
          </p:cNvPr>
          <p:cNvSpPr txBox="1"/>
          <p:nvPr/>
        </p:nvSpPr>
        <p:spPr>
          <a:xfrm>
            <a:off x="393700" y="501134"/>
            <a:ext cx="3530600" cy="646331"/>
          </a:xfrm>
          <a:prstGeom prst="rect">
            <a:avLst/>
          </a:prstGeom>
          <a:noFill/>
        </p:spPr>
        <p:txBody>
          <a:bodyPr wrap="square">
            <a:spAutoFit/>
          </a:bodyPr>
          <a:lstStyle/>
          <a:p>
            <a:pPr algn="ctr"/>
            <a:r>
              <a:rPr lang="en-IN" sz="1800" b="1" dirty="0">
                <a:solidFill>
                  <a:schemeClr val="bg1"/>
                </a:solidFill>
                <a:effectLst/>
                <a:latin typeface="Helvetica" pitchFamily="2" charset="0"/>
                <a:ea typeface="Calibri" panose="020F0502020204030204" pitchFamily="34" charset="0"/>
              </a:rPr>
              <a:t>Key Takeaways/Learnings from the </a:t>
            </a:r>
            <a:r>
              <a:rPr lang="en-IN" sz="1800" b="1" dirty="0">
                <a:solidFill>
                  <a:srgbClr val="D4EBD8"/>
                </a:solidFill>
                <a:effectLst/>
                <a:latin typeface="Helvetica" pitchFamily="2" charset="0"/>
                <a:ea typeface="Calibri" panose="020F0502020204030204" pitchFamily="34" charset="0"/>
              </a:rPr>
              <a:t>Program (HTD)</a:t>
            </a:r>
            <a:endParaRPr lang="en-GB" sz="18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C7FEBEFD-74E0-43E5-A7BF-80D36E850FF4}"/>
              </a:ext>
            </a:extLst>
          </p:cNvPr>
          <p:cNvSpPr txBox="1"/>
          <p:nvPr/>
        </p:nvSpPr>
        <p:spPr>
          <a:xfrm>
            <a:off x="4575091" y="824299"/>
            <a:ext cx="7385222" cy="5355312"/>
          </a:xfrm>
          <a:prstGeom prst="rect">
            <a:avLst/>
          </a:prstGeom>
          <a:noFill/>
        </p:spPr>
        <p:txBody>
          <a:bodyPr wrap="square" rtlCol="0">
            <a:spAutoFit/>
          </a:bodyPr>
          <a:lstStyle/>
          <a:p>
            <a:pPr algn="just"/>
            <a:r>
              <a:rPr lang="en-PH" b="1" dirty="0">
                <a:effectLst/>
                <a:latin typeface="Century Gothic" panose="020B0502020202020204" pitchFamily="34" charset="0"/>
                <a:ea typeface="Arial" panose="020B0604020202020204" pitchFamily="34" charset="0"/>
              </a:rPr>
              <a:t>Database Management:</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Data normalization </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Stored procedure</a:t>
            </a:r>
          </a:p>
          <a:p>
            <a:pPr marL="285750" indent="-285750" algn="just">
              <a:buFont typeface="Arial" panose="020B0604020202020204" pitchFamily="34" charset="0"/>
              <a:buChar char="•"/>
            </a:pPr>
            <a:endParaRPr lang="en-PH" dirty="0">
              <a:latin typeface="Century Gothic" panose="020B0502020202020204" pitchFamily="34" charset="0"/>
              <a:ea typeface="Arial" panose="020B0604020202020204" pitchFamily="34" charset="0"/>
            </a:endParaRPr>
          </a:p>
          <a:p>
            <a:pPr algn="just"/>
            <a:r>
              <a:rPr lang="en-PH" b="1" dirty="0">
                <a:latin typeface="Century Gothic" panose="020B0502020202020204" pitchFamily="34" charset="0"/>
                <a:ea typeface="Arial" panose="020B0604020202020204" pitchFamily="34" charset="0"/>
              </a:rPr>
              <a:t>Asp.NET Framework </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Dependency</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Validations</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MVC</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Roles/Authorizations</a:t>
            </a:r>
          </a:p>
          <a:p>
            <a:pPr algn="just"/>
            <a:endParaRPr lang="en-PH" dirty="0">
              <a:effectLst/>
              <a:latin typeface="Century Gothic" panose="020B0502020202020204" pitchFamily="34" charset="0"/>
              <a:ea typeface="Arial" panose="020B0604020202020204" pitchFamily="34" charset="0"/>
            </a:endParaRPr>
          </a:p>
          <a:p>
            <a:pPr algn="just"/>
            <a:r>
              <a:rPr lang="en-PH" b="1" dirty="0">
                <a:effectLst/>
                <a:latin typeface="Century Gothic" panose="020B0502020202020204" pitchFamily="34" charset="0"/>
                <a:ea typeface="Arial" panose="020B0604020202020204" pitchFamily="34" charset="0"/>
              </a:rPr>
              <a:t>Web API (Rest API)</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Swagger </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Postman</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End points</a:t>
            </a:r>
          </a:p>
          <a:p>
            <a:pPr marL="285750" indent="-285750" algn="just">
              <a:buFont typeface="Arial" panose="020B0604020202020204" pitchFamily="34" charset="0"/>
              <a:buChar char="•"/>
            </a:pPr>
            <a:endParaRPr lang="en-PH" dirty="0">
              <a:latin typeface="Century Gothic" panose="020B0502020202020204" pitchFamily="34" charset="0"/>
              <a:ea typeface="Arial" panose="020B0604020202020204" pitchFamily="34" charset="0"/>
            </a:endParaRPr>
          </a:p>
          <a:p>
            <a:pPr algn="just"/>
            <a:r>
              <a:rPr lang="en-PH" b="1" dirty="0">
                <a:latin typeface="Century Gothic" panose="020B0502020202020204" pitchFamily="34" charset="0"/>
                <a:ea typeface="Arial" panose="020B0604020202020204" pitchFamily="34" charset="0"/>
              </a:rPr>
              <a:t>Docker &amp; Kubernetes</a:t>
            </a:r>
          </a:p>
          <a:p>
            <a:pPr marL="285750" indent="-285750" algn="just">
              <a:buFont typeface="Arial" panose="020B0604020202020204" pitchFamily="34" charset="0"/>
              <a:buChar char="•"/>
            </a:pPr>
            <a:r>
              <a:rPr lang="en-PH" dirty="0">
                <a:effectLst/>
                <a:latin typeface="Century Gothic" panose="020B0502020202020204" pitchFamily="34" charset="0"/>
                <a:ea typeface="Arial" panose="020B0604020202020204" pitchFamily="34" charset="0"/>
              </a:rPr>
              <a:t>Deployment</a:t>
            </a:r>
          </a:p>
          <a:p>
            <a:pPr marL="285750" indent="-285750" algn="just">
              <a:buFont typeface="Arial" panose="020B0604020202020204" pitchFamily="34" charset="0"/>
              <a:buChar char="•"/>
            </a:pPr>
            <a:r>
              <a:rPr lang="en-PH" dirty="0">
                <a:latin typeface="Century Gothic" panose="020B0502020202020204" pitchFamily="34" charset="0"/>
                <a:ea typeface="Arial" panose="020B0604020202020204" pitchFamily="34" charset="0"/>
              </a:rPr>
              <a:t>Containerization</a:t>
            </a:r>
            <a:endParaRPr lang="en-PH" dirty="0">
              <a:effectLst/>
              <a:latin typeface="Century Gothic" panose="020B0502020202020204" pitchFamily="34" charset="0"/>
              <a:ea typeface="Arial" panose="020B0604020202020204" pitchFamily="34" charset="0"/>
            </a:endParaRPr>
          </a:p>
          <a:p>
            <a:pPr algn="just"/>
            <a:endParaRPr lang="en-PH" dirty="0">
              <a:latin typeface="Century Gothic" panose="020B0502020202020204" pitchFamily="34" charset="0"/>
            </a:endParaRPr>
          </a:p>
        </p:txBody>
      </p:sp>
    </p:spTree>
    <p:extLst>
      <p:ext uri="{BB962C8B-B14F-4D97-AF65-F5344CB8AC3E}">
        <p14:creationId xmlns:p14="http://schemas.microsoft.com/office/powerpoint/2010/main" val="962102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4138505" y="372546"/>
            <a:ext cx="3910120"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endParaRPr lang="en-GB" sz="2400" b="1" dirty="0">
              <a:solidFill>
                <a:schemeClr val="bg1"/>
              </a:solidFill>
              <a:latin typeface="Helvetica" pitchFamily="2" charset="0"/>
              <a:cs typeface="Segoe UI" panose="020B0502040204020203" pitchFamily="34" charset="0"/>
            </a:endParaRPr>
          </a:p>
        </p:txBody>
      </p:sp>
      <p:sp>
        <p:nvSpPr>
          <p:cNvPr id="3" name="TextBox 2">
            <a:extLst>
              <a:ext uri="{FF2B5EF4-FFF2-40B4-BE49-F238E27FC236}">
                <a16:creationId xmlns:a16="http://schemas.microsoft.com/office/drawing/2014/main" id="{E75AD35D-A5D1-49C9-A348-1F5E498B4897}"/>
              </a:ext>
            </a:extLst>
          </p:cNvPr>
          <p:cNvSpPr txBox="1"/>
          <p:nvPr/>
        </p:nvSpPr>
        <p:spPr>
          <a:xfrm>
            <a:off x="284205" y="1878227"/>
            <a:ext cx="10602098" cy="4454104"/>
          </a:xfrm>
          <a:prstGeom prst="rect">
            <a:avLst/>
          </a:prstGeom>
          <a:noFill/>
        </p:spPr>
        <p:txBody>
          <a:bodyPr wrap="square" rtlCol="0">
            <a:spAutoFit/>
          </a:bodyPr>
          <a:lstStyle/>
          <a:p>
            <a:pPr algn="just">
              <a:lnSpc>
                <a:spcPct val="150000"/>
              </a:lnSpc>
            </a:pPr>
            <a:r>
              <a:rPr lang="en-AU" sz="2400" dirty="0">
                <a:effectLst/>
                <a:latin typeface="Century Gothic" panose="020B0502020202020204" pitchFamily="34" charset="0"/>
                <a:ea typeface="Arial" panose="020B0604020202020204" pitchFamily="34" charset="0"/>
              </a:rPr>
              <a:t>The proposed solution is to create a loan management system that will </a:t>
            </a:r>
            <a:r>
              <a:rPr lang="en-AU" sz="2400" b="1" dirty="0">
                <a:solidFill>
                  <a:srgbClr val="FF0000"/>
                </a:solidFill>
                <a:effectLst/>
                <a:latin typeface="Century Gothic" panose="020B0502020202020204" pitchFamily="34" charset="0"/>
                <a:ea typeface="Arial" panose="020B0604020202020204" pitchFamily="34" charset="0"/>
              </a:rPr>
              <a:t>streamline the </a:t>
            </a:r>
            <a:r>
              <a:rPr lang="en-AU" sz="2400" b="1" dirty="0">
                <a:solidFill>
                  <a:srgbClr val="FF0000"/>
                </a:solidFill>
                <a:latin typeface="Century Gothic" panose="020B0502020202020204" pitchFamily="34" charset="0"/>
                <a:ea typeface="Arial" panose="020B0604020202020204" pitchFamily="34" charset="0"/>
              </a:rPr>
              <a:t>gadget loan </a:t>
            </a:r>
            <a:r>
              <a:rPr lang="en-AU" sz="2400" b="1" dirty="0">
                <a:solidFill>
                  <a:srgbClr val="FF0000"/>
                </a:solidFill>
                <a:effectLst/>
                <a:latin typeface="Century Gothic" panose="020B0502020202020204" pitchFamily="34" charset="0"/>
                <a:ea typeface="Arial" panose="020B0604020202020204" pitchFamily="34" charset="0"/>
              </a:rPr>
              <a:t>process</a:t>
            </a:r>
            <a:r>
              <a:rPr lang="en-AU" sz="2400" dirty="0">
                <a:effectLst/>
                <a:latin typeface="Century Gothic" panose="020B0502020202020204" pitchFamily="34" charset="0"/>
                <a:ea typeface="Arial" panose="020B0604020202020204" pitchFamily="34" charset="0"/>
              </a:rPr>
              <a:t>, </a:t>
            </a:r>
            <a:r>
              <a:rPr lang="en-AU" sz="2400" b="1" dirty="0">
                <a:solidFill>
                  <a:srgbClr val="FF0000"/>
                </a:solidFill>
                <a:effectLst/>
                <a:latin typeface="Century Gothic" panose="020B0502020202020204" pitchFamily="34" charset="0"/>
                <a:ea typeface="Arial" panose="020B0604020202020204" pitchFamily="34" charset="0"/>
              </a:rPr>
              <a:t>provide unique perks and facts about the offered loan</a:t>
            </a:r>
            <a:r>
              <a:rPr lang="en-AU" sz="2400" dirty="0">
                <a:effectLst/>
                <a:latin typeface="Century Gothic" panose="020B0502020202020204" pitchFamily="34" charset="0"/>
                <a:ea typeface="Arial" panose="020B0604020202020204" pitchFamily="34" charset="0"/>
              </a:rPr>
              <a:t>, and </a:t>
            </a:r>
            <a:r>
              <a:rPr lang="en-AU" sz="2400" b="1" dirty="0">
                <a:solidFill>
                  <a:srgbClr val="FF0000"/>
                </a:solidFill>
                <a:effectLst/>
                <a:latin typeface="Century Gothic" panose="020B0502020202020204" pitchFamily="34" charset="0"/>
                <a:ea typeface="Arial" panose="020B0604020202020204" pitchFamily="34" charset="0"/>
              </a:rPr>
              <a:t>enable customers to track the progress of their purchase</a:t>
            </a:r>
            <a:r>
              <a:rPr lang="en-AU" sz="2400" dirty="0">
                <a:effectLst/>
                <a:latin typeface="Century Gothic" panose="020B0502020202020204" pitchFamily="34" charset="0"/>
                <a:ea typeface="Arial" panose="020B0604020202020204" pitchFamily="34" charset="0"/>
              </a:rPr>
              <a:t>. The </a:t>
            </a:r>
            <a:r>
              <a:rPr lang="en-AU" sz="2400" b="1" dirty="0">
                <a:solidFill>
                  <a:srgbClr val="FF0000"/>
                </a:solidFill>
                <a:effectLst/>
                <a:latin typeface="Century Gothic" panose="020B0502020202020204" pitchFamily="34" charset="0"/>
                <a:ea typeface="Arial" panose="020B0604020202020204" pitchFamily="34" charset="0"/>
              </a:rPr>
              <a:t>loan calculator </a:t>
            </a:r>
            <a:r>
              <a:rPr lang="en-AU" sz="2400" dirty="0">
                <a:effectLst/>
                <a:latin typeface="Century Gothic" panose="020B0502020202020204" pitchFamily="34" charset="0"/>
                <a:ea typeface="Arial" panose="020B0604020202020204" pitchFamily="34" charset="0"/>
              </a:rPr>
              <a:t>will also be incorporated, which will enable customers to </a:t>
            </a:r>
            <a:r>
              <a:rPr lang="en-AU" sz="2400" b="1" dirty="0">
                <a:solidFill>
                  <a:srgbClr val="FF0000"/>
                </a:solidFill>
                <a:effectLst/>
                <a:latin typeface="Century Gothic" panose="020B0502020202020204" pitchFamily="34" charset="0"/>
                <a:ea typeface="Arial" panose="020B0604020202020204" pitchFamily="34" charset="0"/>
              </a:rPr>
              <a:t>estimate the total cost of the loan.</a:t>
            </a:r>
            <a:r>
              <a:rPr lang="en-AU" sz="2400" dirty="0">
                <a:effectLst/>
                <a:latin typeface="Century Gothic" panose="020B0502020202020204" pitchFamily="34" charset="0"/>
                <a:ea typeface="Arial" panose="020B0604020202020204" pitchFamily="34" charset="0"/>
              </a:rPr>
              <a:t> This system will ensure transparency, provide a seamless experience for customers, and increase customer satisfaction.</a:t>
            </a:r>
            <a:endParaRPr lang="en-PH" sz="2400" dirty="0">
              <a:effectLst/>
              <a:latin typeface="Century Gothic" panose="020B0502020202020204" pitchFamily="34" charset="0"/>
              <a:ea typeface="Arial" panose="020B0604020202020204" pitchFamily="34" charset="0"/>
            </a:endParaRPr>
          </a:p>
          <a:p>
            <a:pPr algn="just">
              <a:lnSpc>
                <a:spcPct val="150000"/>
              </a:lnSpc>
            </a:pPr>
            <a:endParaRPr lang="en-PH" sz="2400" dirty="0">
              <a:latin typeface="Century Gothic" panose="020B0502020202020204" pitchFamily="34" charset="0"/>
            </a:endParaRPr>
          </a:p>
        </p:txBody>
      </p:sp>
    </p:spTree>
    <p:extLst>
      <p:ext uri="{BB962C8B-B14F-4D97-AF65-F5344CB8AC3E}">
        <p14:creationId xmlns:p14="http://schemas.microsoft.com/office/powerpoint/2010/main" val="202618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30CDC-7A2C-2A43-EC31-7447B1BF6C98}"/>
              </a:ext>
            </a:extLst>
          </p:cNvPr>
          <p:cNvSpPr txBox="1"/>
          <p:nvPr/>
        </p:nvSpPr>
        <p:spPr>
          <a:xfrm>
            <a:off x="-100924" y="434879"/>
            <a:ext cx="3741737" cy="584775"/>
          </a:xfrm>
          <a:prstGeom prst="rect">
            <a:avLst/>
          </a:prstGeom>
          <a:noFill/>
        </p:spPr>
        <p:txBody>
          <a:bodyPr wrap="square">
            <a:spAutoFit/>
          </a:bodyPr>
          <a:lstStyle/>
          <a:p>
            <a:pPr algn="ctr"/>
            <a:r>
              <a:rPr lang="en-IN" sz="3200" b="1" dirty="0">
                <a:solidFill>
                  <a:schemeClr val="bg1"/>
                </a:solidFill>
                <a:effectLst/>
                <a:latin typeface="Helvetica" pitchFamily="2" charset="0"/>
                <a:ea typeface="Calibri" panose="020F0502020204030204" pitchFamily="34" charset="0"/>
              </a:rPr>
              <a:t>Approach Note</a:t>
            </a:r>
            <a:endParaRPr lang="en-GB" sz="3200" b="1" dirty="0">
              <a:solidFill>
                <a:schemeClr val="bg1"/>
              </a:solidFill>
              <a:latin typeface="Helvetica" pitchFamily="2" charset="0"/>
            </a:endParaRPr>
          </a:p>
        </p:txBody>
      </p:sp>
      <p:sp>
        <p:nvSpPr>
          <p:cNvPr id="4" name="TextBox 3">
            <a:extLst>
              <a:ext uri="{FF2B5EF4-FFF2-40B4-BE49-F238E27FC236}">
                <a16:creationId xmlns:a16="http://schemas.microsoft.com/office/drawing/2014/main" id="{E3624C14-F15F-4A5D-A276-6252DD9165BF}"/>
              </a:ext>
            </a:extLst>
          </p:cNvPr>
          <p:cNvSpPr txBox="1"/>
          <p:nvPr/>
        </p:nvSpPr>
        <p:spPr>
          <a:xfrm>
            <a:off x="300107" y="1665208"/>
            <a:ext cx="11785875" cy="2237857"/>
          </a:xfrm>
          <a:prstGeom prst="rect">
            <a:avLst/>
          </a:prstGeom>
          <a:noFill/>
        </p:spPr>
        <p:txBody>
          <a:bodyPr wrap="square" rtlCol="0">
            <a:spAutoFit/>
          </a:bodyPr>
          <a:lstStyle/>
          <a:p>
            <a:pPr algn="just">
              <a:lnSpc>
                <a:spcPct val="150000"/>
              </a:lnSpc>
            </a:pPr>
            <a:r>
              <a:rPr lang="en-US" sz="2400" dirty="0">
                <a:effectLst/>
                <a:latin typeface="Century Gothic" panose="020B0502020202020204" pitchFamily="34" charset="0"/>
                <a:ea typeface="Arial" panose="020B0604020202020204" pitchFamily="34" charset="0"/>
              </a:rPr>
              <a:t>This study refers to the current PJLI micro-loans website. The loan management system was </a:t>
            </a:r>
            <a:r>
              <a:rPr lang="en-US" sz="2400" b="1" dirty="0">
                <a:solidFill>
                  <a:srgbClr val="FF0000"/>
                </a:solidFill>
                <a:effectLst/>
                <a:latin typeface="Century Gothic" panose="020B0502020202020204" pitchFamily="34" charset="0"/>
                <a:ea typeface="Arial" panose="020B0604020202020204" pitchFamily="34" charset="0"/>
              </a:rPr>
              <a:t>built using </a:t>
            </a:r>
            <a:r>
              <a:rPr lang="en-US" sz="2400" b="1" dirty="0" err="1">
                <a:solidFill>
                  <a:srgbClr val="FF0000"/>
                </a:solidFill>
                <a:effectLst/>
                <a:latin typeface="Century Gothic" panose="020B0502020202020204" pitchFamily="34" charset="0"/>
                <a:ea typeface="Arial" panose="020B0604020202020204" pitchFamily="34" charset="0"/>
              </a:rPr>
              <a:t>Asp.Net</a:t>
            </a:r>
            <a:r>
              <a:rPr lang="en-US" sz="2400" b="1" dirty="0">
                <a:solidFill>
                  <a:srgbClr val="FF0000"/>
                </a:solidFill>
                <a:effectLst/>
                <a:latin typeface="Century Gothic" panose="020B0502020202020204" pitchFamily="34" charset="0"/>
                <a:ea typeface="Arial" panose="020B0604020202020204" pitchFamily="34" charset="0"/>
              </a:rPr>
              <a:t> MVC and dedicated frameworks</a:t>
            </a:r>
            <a:r>
              <a:rPr lang="en-US" sz="2400" dirty="0">
                <a:effectLst/>
                <a:latin typeface="Century Gothic" panose="020B0502020202020204" pitchFamily="34" charset="0"/>
                <a:ea typeface="Arial" panose="020B0604020202020204" pitchFamily="34" charset="0"/>
              </a:rPr>
              <a:t>, </a:t>
            </a:r>
            <a:r>
              <a:rPr lang="en-US" sz="2400" b="1" dirty="0">
                <a:solidFill>
                  <a:srgbClr val="FF0000"/>
                </a:solidFill>
                <a:effectLst/>
                <a:latin typeface="Century Gothic" panose="020B0502020202020204" pitchFamily="34" charset="0"/>
                <a:ea typeface="Arial" panose="020B0604020202020204" pitchFamily="34" charset="0"/>
              </a:rPr>
              <a:t>all data was handled with </a:t>
            </a:r>
            <a:r>
              <a:rPr lang="en-US" sz="2400" b="1" dirty="0" err="1">
                <a:solidFill>
                  <a:srgbClr val="FF0000"/>
                </a:solidFill>
                <a:effectLst/>
                <a:latin typeface="Century Gothic" panose="020B0502020202020204" pitchFamily="34" charset="0"/>
                <a:ea typeface="Arial" panose="020B0604020202020204" pitchFamily="34" charset="0"/>
              </a:rPr>
              <a:t>MsSQL</a:t>
            </a:r>
            <a:r>
              <a:rPr lang="en-US" sz="2400" b="1" dirty="0">
                <a:solidFill>
                  <a:srgbClr val="FF0000"/>
                </a:solidFill>
                <a:effectLst/>
                <a:latin typeface="Century Gothic" panose="020B0502020202020204" pitchFamily="34" charset="0"/>
                <a:ea typeface="Arial" panose="020B0604020202020204" pitchFamily="34" charset="0"/>
              </a:rPr>
              <a:t> and Entity Relationships</a:t>
            </a:r>
            <a:r>
              <a:rPr lang="en-US" sz="2400" dirty="0">
                <a:effectLst/>
                <a:latin typeface="Century Gothic" panose="020B0502020202020204" pitchFamily="34" charset="0"/>
                <a:ea typeface="Arial" panose="020B0604020202020204" pitchFamily="34" charset="0"/>
              </a:rPr>
              <a:t>, it was </a:t>
            </a:r>
            <a:r>
              <a:rPr lang="en-US" sz="2400" b="1" dirty="0">
                <a:solidFill>
                  <a:srgbClr val="FF0000"/>
                </a:solidFill>
                <a:effectLst/>
                <a:latin typeface="Century Gothic" panose="020B0502020202020204" pitchFamily="34" charset="0"/>
                <a:ea typeface="Arial" panose="020B0604020202020204" pitchFamily="34" charset="0"/>
              </a:rPr>
              <a:t>designed with bootstrap and </a:t>
            </a:r>
            <a:r>
              <a:rPr lang="en-US" sz="2400" b="1" dirty="0" err="1">
                <a:solidFill>
                  <a:srgbClr val="FF0000"/>
                </a:solidFill>
                <a:effectLst/>
                <a:latin typeface="Century Gothic" panose="020B0502020202020204" pitchFamily="34" charset="0"/>
                <a:ea typeface="Arial" panose="020B0604020202020204" pitchFamily="34" charset="0"/>
              </a:rPr>
              <a:t>css</a:t>
            </a:r>
            <a:r>
              <a:rPr lang="en-US" sz="2400" b="1" dirty="0">
                <a:solidFill>
                  <a:srgbClr val="FF0000"/>
                </a:solidFill>
                <a:effectLst/>
                <a:latin typeface="Century Gothic" panose="020B0502020202020204" pitchFamily="34" charset="0"/>
                <a:ea typeface="Arial" panose="020B0604020202020204" pitchFamily="34" charset="0"/>
              </a:rPr>
              <a:t> components</a:t>
            </a:r>
            <a:r>
              <a:rPr lang="en-US" sz="2400" dirty="0">
                <a:effectLst/>
                <a:latin typeface="Century Gothic" panose="020B0502020202020204" pitchFamily="34" charset="0"/>
                <a:ea typeface="Arial" panose="020B0604020202020204" pitchFamily="34" charset="0"/>
              </a:rPr>
              <a:t>, and it will be </a:t>
            </a:r>
            <a:r>
              <a:rPr lang="en-US" sz="2400" b="1" dirty="0">
                <a:solidFill>
                  <a:srgbClr val="FF0000"/>
                </a:solidFill>
                <a:effectLst/>
                <a:latin typeface="Century Gothic" panose="020B0502020202020204" pitchFamily="34" charset="0"/>
                <a:ea typeface="Arial" panose="020B0604020202020204" pitchFamily="34" charset="0"/>
              </a:rPr>
              <a:t>deployed with docker and </a:t>
            </a:r>
            <a:r>
              <a:rPr lang="en-US" sz="2400" b="1" dirty="0" err="1">
                <a:solidFill>
                  <a:srgbClr val="FF0000"/>
                </a:solidFill>
                <a:effectLst/>
                <a:latin typeface="Century Gothic" panose="020B0502020202020204" pitchFamily="34" charset="0"/>
                <a:ea typeface="Arial" panose="020B0604020202020204" pitchFamily="34" charset="0"/>
              </a:rPr>
              <a:t>kubernetes</a:t>
            </a:r>
            <a:r>
              <a:rPr lang="en-US" sz="2400" dirty="0">
                <a:effectLst/>
                <a:latin typeface="Century Gothic" panose="020B0502020202020204" pitchFamily="34" charset="0"/>
                <a:ea typeface="Arial" panose="020B0604020202020204" pitchFamily="34" charset="0"/>
              </a:rPr>
              <a:t>.</a:t>
            </a:r>
            <a:endParaRPr lang="en-PH" sz="2400" dirty="0">
              <a:latin typeface="Century Gothic" panose="020B0502020202020204" pitchFamily="34" charset="0"/>
            </a:endParaRPr>
          </a:p>
        </p:txBody>
      </p:sp>
      <p:sp>
        <p:nvSpPr>
          <p:cNvPr id="5" name="TextBox 4">
            <a:extLst>
              <a:ext uri="{FF2B5EF4-FFF2-40B4-BE49-F238E27FC236}">
                <a16:creationId xmlns:a16="http://schemas.microsoft.com/office/drawing/2014/main" id="{68E13FEE-2761-43A3-A94B-75BA46B825C2}"/>
              </a:ext>
            </a:extLst>
          </p:cNvPr>
          <p:cNvSpPr txBox="1"/>
          <p:nvPr/>
        </p:nvSpPr>
        <p:spPr>
          <a:xfrm>
            <a:off x="300107" y="4305938"/>
            <a:ext cx="11785875" cy="2117183"/>
          </a:xfrm>
          <a:prstGeom prst="rect">
            <a:avLst/>
          </a:prstGeom>
          <a:noFill/>
        </p:spPr>
        <p:txBody>
          <a:bodyPr wrap="square" rtlCol="0">
            <a:spAutoFit/>
          </a:bodyPr>
          <a:lstStyle/>
          <a:p>
            <a:pPr algn="just">
              <a:lnSpc>
                <a:spcPct val="150000"/>
              </a:lnSpc>
            </a:pPr>
            <a:r>
              <a:rPr lang="en-PH" b="1" dirty="0">
                <a:latin typeface="Century Gothic" panose="020B0502020202020204" pitchFamily="34" charset="0"/>
              </a:rPr>
              <a:t>Approach:</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Planning Phase</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ER Diagram and Wireframe creation</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Implementation</a:t>
            </a:r>
          </a:p>
          <a:p>
            <a:pPr marL="285750" indent="-285750" algn="just">
              <a:lnSpc>
                <a:spcPct val="150000"/>
              </a:lnSpc>
              <a:buFont typeface="Arial" panose="020B0604020202020204" pitchFamily="34" charset="0"/>
              <a:buChar char="•"/>
            </a:pPr>
            <a:r>
              <a:rPr lang="en-PH" dirty="0">
                <a:latin typeface="Century Gothic" panose="020B0502020202020204" pitchFamily="34" charset="0"/>
              </a:rPr>
              <a:t>Deployment</a:t>
            </a:r>
          </a:p>
        </p:txBody>
      </p:sp>
    </p:spTree>
    <p:extLst>
      <p:ext uri="{BB962C8B-B14F-4D97-AF65-F5344CB8AC3E}">
        <p14:creationId xmlns:p14="http://schemas.microsoft.com/office/powerpoint/2010/main" val="149034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ER Diagram</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A3E033CD-6D3B-4F44-B51A-16F77EB7A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386" y="1630893"/>
            <a:ext cx="9521228" cy="4947928"/>
          </a:xfrm>
          <a:prstGeom prst="rect">
            <a:avLst/>
          </a:prstGeom>
        </p:spPr>
      </p:pic>
    </p:spTree>
    <p:extLst>
      <p:ext uri="{BB962C8B-B14F-4D97-AF65-F5344CB8AC3E}">
        <p14:creationId xmlns:p14="http://schemas.microsoft.com/office/powerpoint/2010/main" val="379033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72CBAA-3F17-9A50-9C5B-F3C76638D465}"/>
              </a:ext>
            </a:extLst>
          </p:cNvPr>
          <p:cNvSpPr txBox="1"/>
          <p:nvPr/>
        </p:nvSpPr>
        <p:spPr>
          <a:xfrm>
            <a:off x="257175" y="464879"/>
            <a:ext cx="6096000"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Wireframe/Architecture</a:t>
            </a:r>
            <a:endParaRPr lang="en-GB" sz="1800" b="1" dirty="0">
              <a:solidFill>
                <a:srgbClr val="15102C"/>
              </a:solidFill>
              <a:latin typeface="Helvetica" pitchFamily="2" charset="0"/>
            </a:endParaRPr>
          </a:p>
        </p:txBody>
      </p:sp>
      <p:sp>
        <p:nvSpPr>
          <p:cNvPr id="5" name="Rectangle 4">
            <a:extLst>
              <a:ext uri="{FF2B5EF4-FFF2-40B4-BE49-F238E27FC236}">
                <a16:creationId xmlns:a16="http://schemas.microsoft.com/office/drawing/2014/main" id="{AF3C7E0A-8145-10E6-DA09-1566A30866A9}"/>
              </a:ext>
            </a:extLst>
          </p:cNvPr>
          <p:cNvSpPr/>
          <p:nvPr/>
        </p:nvSpPr>
        <p:spPr>
          <a:xfrm>
            <a:off x="355600" y="834211"/>
            <a:ext cx="3754438" cy="45719"/>
          </a:xfrm>
          <a:prstGeom prst="rect">
            <a:avLst/>
          </a:prstGeom>
          <a:solidFill>
            <a:srgbClr val="151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7138C49A-707E-B958-0720-B2AF44BB9FC4}"/>
              </a:ext>
            </a:extLst>
          </p:cNvPr>
          <p:cNvGrpSpPr/>
          <p:nvPr/>
        </p:nvGrpSpPr>
        <p:grpSpPr>
          <a:xfrm>
            <a:off x="9865635" y="6420365"/>
            <a:ext cx="2243886" cy="375289"/>
            <a:chOff x="10212759" y="6518571"/>
            <a:chExt cx="1842973" cy="313399"/>
          </a:xfrm>
        </p:grpSpPr>
        <p:pic>
          <p:nvPicPr>
            <p:cNvPr id="3" name="Picture 2">
              <a:extLst>
                <a:ext uri="{FF2B5EF4-FFF2-40B4-BE49-F238E27FC236}">
                  <a16:creationId xmlns:a16="http://schemas.microsoft.com/office/drawing/2014/main" id="{A75BD70B-A557-1A60-8802-0FC7B604B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6" name="Rectangle 5">
              <a:extLst>
                <a:ext uri="{FF2B5EF4-FFF2-40B4-BE49-F238E27FC236}">
                  <a16:creationId xmlns:a16="http://schemas.microsoft.com/office/drawing/2014/main" id="{1D3BAE09-710F-D0AE-DBD4-6BBE70CB5E79}"/>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7" name="Picture 6">
            <a:extLst>
              <a:ext uri="{FF2B5EF4-FFF2-40B4-BE49-F238E27FC236}">
                <a16:creationId xmlns:a16="http://schemas.microsoft.com/office/drawing/2014/main" id="{7901AD76-6E32-A535-B53E-37DADDB7C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pic>
        <p:nvPicPr>
          <p:cNvPr id="9" name="Picture 8">
            <a:extLst>
              <a:ext uri="{FF2B5EF4-FFF2-40B4-BE49-F238E27FC236}">
                <a16:creationId xmlns:a16="http://schemas.microsoft.com/office/drawing/2014/main" id="{DE1357F1-285A-3993-61D4-3615BBAAD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771" y="1249262"/>
            <a:ext cx="5328139" cy="4982581"/>
          </a:xfrm>
          <a:prstGeom prst="rect">
            <a:avLst/>
          </a:prstGeom>
        </p:spPr>
      </p:pic>
    </p:spTree>
    <p:extLst>
      <p:ext uri="{BB962C8B-B14F-4D97-AF65-F5344CB8AC3E}">
        <p14:creationId xmlns:p14="http://schemas.microsoft.com/office/powerpoint/2010/main" val="35337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54924-F5C1-18D1-93CD-42A8DFEBA12D}"/>
              </a:ext>
            </a:extLst>
          </p:cNvPr>
          <p:cNvSpPr txBox="1"/>
          <p:nvPr/>
        </p:nvSpPr>
        <p:spPr>
          <a:xfrm>
            <a:off x="4224229" y="515421"/>
            <a:ext cx="3741737"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Wireframe</a:t>
            </a:r>
            <a:endParaRPr lang="en-GB" sz="2400" b="1" dirty="0">
              <a:solidFill>
                <a:schemeClr val="bg1"/>
              </a:solidFill>
              <a:latin typeface="Helvetica" pitchFamily="2" charset="0"/>
            </a:endParaRPr>
          </a:p>
        </p:txBody>
      </p:sp>
      <p:pic>
        <p:nvPicPr>
          <p:cNvPr id="4" name="Picture 3">
            <a:extLst>
              <a:ext uri="{FF2B5EF4-FFF2-40B4-BE49-F238E27FC236}">
                <a16:creationId xmlns:a16="http://schemas.microsoft.com/office/drawing/2014/main" id="{8D03A8A9-ED0F-C1C9-7B1C-09E5C9C4A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312" y="1783532"/>
            <a:ext cx="9825570" cy="4406545"/>
          </a:xfrm>
          <a:prstGeom prst="rect">
            <a:avLst/>
          </a:prstGeom>
        </p:spPr>
      </p:pic>
    </p:spTree>
    <p:extLst>
      <p:ext uri="{BB962C8B-B14F-4D97-AF65-F5344CB8AC3E}">
        <p14:creationId xmlns:p14="http://schemas.microsoft.com/office/powerpoint/2010/main" val="776301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TotalTime>
  <Words>665</Words>
  <Application>Microsoft Office PowerPoint</Application>
  <PresentationFormat>Widescreen</PresentationFormat>
  <Paragraphs>87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Century Gothic</vt:lpstr>
      <vt:lpstr>Helvetica</vt:lpstr>
      <vt:lpstr>Segoe UI Historic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johnjason montalbo</cp:lastModifiedBy>
  <cp:revision>44</cp:revision>
  <dcterms:created xsi:type="dcterms:W3CDTF">2023-02-09T10:19:33Z</dcterms:created>
  <dcterms:modified xsi:type="dcterms:W3CDTF">2023-04-14T06:18:52Z</dcterms:modified>
</cp:coreProperties>
</file>